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  <a:r>
              <a:rPr lang="ru-RU" sz="9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898362717306151"/>
          <c:y val="0.40514705296138909"/>
          <c:w val="9.095507571686004E-2"/>
          <c:h val="0.229369135221755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1</c:v>
                </c:pt>
              </c:strCache>
            </c:strRef>
          </c:tx>
          <c:spPr>
            <a:solidFill>
              <a:srgbClr val="FF66FF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CA-4330-BA85-92FBF9B4DEBA}"/>
              </c:ext>
            </c:extLst>
          </c:dPt>
          <c:dPt>
            <c:idx val="1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CA-4330-BA85-92FBF9B4DE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мальчиков 62%</c:v>
                </c:pt>
                <c:pt idx="1">
                  <c:v>девочек 38%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CA-4330-BA85-92FBF9B4D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№2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до года 4%</c:v>
                </c:pt>
                <c:pt idx="1">
                  <c:v>от года до 3 лет 23,3%</c:v>
                </c:pt>
                <c:pt idx="2">
                  <c:v>от 4 до 7 лет 35,9%</c:v>
                </c:pt>
                <c:pt idx="3">
                  <c:v>от 8 до 14 лет 34,1%</c:v>
                </c:pt>
                <c:pt idx="4">
                  <c:v>от 15 лет 2,7%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8-48AF-86C0-E6FD24E18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708792"/>
        <c:axId val="577707480"/>
      </c:barChart>
      <c:catAx>
        <c:axId val="57770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7707480"/>
        <c:crosses val="autoZero"/>
        <c:auto val="1"/>
        <c:lblAlgn val="ctr"/>
        <c:lblOffset val="100"/>
        <c:noMultiLvlLbl val="0"/>
      </c:catAx>
      <c:valAx>
        <c:axId val="57770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70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3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7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8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6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9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D094-7B45-437F-BB2D-A6F205E8948A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AB0CF-66F6-4615-A76F-1788008DA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вал 50"/>
          <p:cNvSpPr/>
          <p:nvPr/>
        </p:nvSpPr>
        <p:spPr>
          <a:xfrm>
            <a:off x="10754228" y="3549683"/>
            <a:ext cx="1396455" cy="21217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9045492" y="3894376"/>
            <a:ext cx="1639441" cy="1575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2215" y="4070311"/>
            <a:ext cx="9001119" cy="1329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14135" y="441859"/>
            <a:ext cx="6783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методы диагностики и хирургического лечение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ахалазии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пищевода у детей»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1583" y="6657910"/>
            <a:ext cx="1124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Алматы,  </a:t>
            </a:r>
            <a:r>
              <a:rPr lang="kk-KZ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65162" cy="4319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68545" y="698062"/>
            <a:ext cx="7002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Лапароскопическая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кардиомиотомия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Heller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фундопликацией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Toupet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19959" y="2293021"/>
            <a:ext cx="2768138" cy="1521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Усовершенствовать и оптимизировать хирургические методы лечения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ахалазии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детей 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и методы: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1994 по 2025 год включительно с диагнозом: «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Ахалазия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паищевода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оперировано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29  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пациента у которых в анамнезе отмечалось рвота и дисфагия, возраст которых колебался от 1 года до 15 лет 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641777801"/>
              </p:ext>
            </p:extLst>
          </p:nvPr>
        </p:nvGraphicFramePr>
        <p:xfrm>
          <a:off x="-430653" y="2215972"/>
          <a:ext cx="2846790" cy="112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82384359"/>
              </p:ext>
            </p:extLst>
          </p:nvPr>
        </p:nvGraphicFramePr>
        <p:xfrm>
          <a:off x="2067983" y="2190159"/>
          <a:ext cx="3270982" cy="140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7936909" y="2556651"/>
            <a:ext cx="4290835" cy="87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9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оперированные дети были разделены на две группы: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группа: </a:t>
            </a: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</a:t>
            </a:r>
            <a:r>
              <a:rPr lang="ru-RU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ребенка; проведена открытая традиционная </a:t>
            </a:r>
            <a:r>
              <a:rPr lang="ru-RU" sz="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кардиомиотомия</a:t>
            </a: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группа: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ребенка; проведено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эндовидеохирургическая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кардиомиотомия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26189" y="3672615"/>
            <a:ext cx="2154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Оценка результатов</a:t>
            </a:r>
            <a:endParaRPr lang="en-US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1093" y="4104800"/>
            <a:ext cx="896224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Послеоперационный период 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больные выписаны в удовлетворительном состоянии. Интраоперационное осложнение  -  повреждение слизистой пищевода во время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кардиомиотомии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произошло в 2 – наблюдении. Дефект слизистой ушивали отдельными швами. Герметичность швов проверяли при помощи желудочного зонда, который затем оставляли в желудке. Однако у одного ребенка дефект слизистой пищевода не закрылась, в связи с чем у ребенка развилась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медиастенит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перитонит, произведена операция по ушиванию дистальной части пищевода с выведением шейной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эзофагостомы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не было повреждения слизистой пищевода, энтеральную нагрузку в виде питья начинали в день операции, а активизировать больных – с первых послеоперационных суток. У 1-го ребенка через 2 месяца после операции вновь появились дисфагия и рвота при приеме пищи.  По видимому это было связано с недостаточной мобилизацией мышечного слоя при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кардиомиотомии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Проведено однократное бужирование пищевода по струне проводнику.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230972" y="3970320"/>
            <a:ext cx="1336878" cy="124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8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  <a:r>
              <a:rPr lang="ru-RU" sz="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5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слизистой пищевода во время открытой традиционной  </a:t>
            </a:r>
            <a:r>
              <a:rPr lang="ru-RU" sz="85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кардиомиотомии</a:t>
            </a:r>
            <a:r>
              <a:rPr lang="ru-RU" sz="85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произошло в 2 – случаях</a:t>
            </a:r>
            <a:endParaRPr lang="en-US" sz="850" b="1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791634" y="4023244"/>
            <a:ext cx="1321641" cy="110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Минимальный срок послеоперационного пребывания в стационаре составил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8-9 </a:t>
            </a:r>
            <a:r>
              <a:rPr lang="ru-RU" sz="9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койко</a:t>
            </a: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дней. </a:t>
            </a:r>
            <a:endParaRPr lang="en-US" sz="9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51924" y="5704797"/>
            <a:ext cx="11845636" cy="898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endParaRPr lang="en-U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показывают данные литературы и собственные наблюдения, хирургическое лечение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ахалазии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пищевода у детей с хорошими функциональными результатами возможно. На данном этапе развития хирургии, широкое распространение получает использование минимально инвазивных методов коррекции. По нашему мнению, которое совпадает с данными ряда авторов, лапароскопическая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кардиомиотомия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Heller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фундопликацей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Toupet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может считаться операцией выбора при </a:t>
            </a:r>
            <a:r>
              <a:rPr lang="ru-RU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ахалазии</a:t>
            </a:r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пищевода, так как обладает всеми преимуществами минимально инвазивных вмешательствах и имеет такие же результаты, что и при открытых операциях.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703475" y="5502758"/>
            <a:ext cx="5825649" cy="27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 удовлетворительные результаты получены в 93,2 %, неудовлетворительные в 6,8 %.</a:t>
            </a:r>
            <a:endParaRPr lang="en-US" sz="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236771-78F4-C912-3D77-3BC6C34A2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55" y="1060773"/>
            <a:ext cx="1475708" cy="9373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AD24D2-378B-F1E1-B5BE-E0B5BA56C0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26" y="1039959"/>
            <a:ext cx="1650215" cy="9581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F2E3361-2DF6-D3E9-B394-ECE24F08D9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" y="1067487"/>
            <a:ext cx="1500696" cy="9306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15814BA-E74B-B68F-38E8-920C3E25CE89}"/>
              </a:ext>
            </a:extLst>
          </p:cNvPr>
          <p:cNvSpPr txBox="1"/>
          <p:nvPr/>
        </p:nvSpPr>
        <p:spPr>
          <a:xfrm>
            <a:off x="1727812" y="-36788"/>
            <a:ext cx="103885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 ЖӘНЕ БАЛАЛАР ХИРУРГИЯ ҒЫЛЫМИ ОРТАЛЫҒЫ АҚ</a:t>
            </a:r>
          </a:p>
          <a:p>
            <a:pPr algn="ctr"/>
            <a:r>
              <a:rPr lang="ru-RU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«ПЕДИАТРИЯ ЖӘНЕ БАЛАЛАР ХИРУРГИЯСЫНЫҢ ЗАМАНАУИ МӘСЕЛЕЛЕРІ: ТӘЖІРИБЕ, ИННОВАЦИЯЛАР ЖӘНЕ ЖЕТІСТІКТЕР» ЖӘНЕ ЖАС ҒАЛЫМДАР МЕКТЕБІ «ЖАС ЗЕРТТЕУШІ: ЗАМАНАУИ ПЕДИАТРИЯ ЖӘНЕ БАЛАЛАР ХИРУРГИЯСЫН ДАМЫТУДАҒЫ СЫН-ҚАТЕРЛЕР МЕН БОЛАШАҚ МҮМКІНДІКТЕР»</a:t>
            </a:r>
          </a:p>
          <a:p>
            <a:pPr algn="ctr"/>
            <a:r>
              <a:rPr lang="ru-RU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Райханов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Д.Ж., </a:t>
            </a:r>
            <a:r>
              <a:rPr lang="ru-RU" sz="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Афлатонов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Н.Б.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3EC9989-BC5F-9263-6DE2-5E2C8593CB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1249" y="970031"/>
            <a:ext cx="1650215" cy="138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E41056C-29A3-EE93-E37B-232BAE8F6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878" y="990325"/>
            <a:ext cx="1650215" cy="136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A0DE78A-5FF2-EE76-2661-F9834FED7D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3285" y="1042884"/>
            <a:ext cx="1710593" cy="129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A70CE46-4F71-F551-60CB-DA12C6557C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9959" y="1048687"/>
            <a:ext cx="1803326" cy="123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0725BB2-A06C-07A3-C857-C3F03D08D891}"/>
              </a:ext>
            </a:extLst>
          </p:cNvPr>
          <p:cNvSpPr/>
          <p:nvPr/>
        </p:nvSpPr>
        <p:spPr>
          <a:xfrm>
            <a:off x="8133575" y="785142"/>
            <a:ext cx="1775544" cy="29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Интраоперационные фото</a:t>
            </a:r>
            <a:endParaRPr lang="en-US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69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422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Professional</cp:lastModifiedBy>
  <cp:revision>12</cp:revision>
  <dcterms:created xsi:type="dcterms:W3CDTF">2024-05-02T14:37:23Z</dcterms:created>
  <dcterms:modified xsi:type="dcterms:W3CDTF">2025-10-22T05:36:37Z</dcterms:modified>
</cp:coreProperties>
</file>